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Source Code Pro"/>
      <p:regular r:id="rId30"/>
      <p:bold r:id="rId31"/>
      <p:italic r:id="rId32"/>
      <p:boldItalic r:id="rId33"/>
    </p:embeddedFont>
    <p:embeddedFont>
      <p:font typeface="Pacifico"/>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Pacifico-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designed our presentation kind of like storytelling, and won’t focus too much on code.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be3e30e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abe3e30e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one is that when we plot the graph for each feature, we found out that for the feature flag_mobil, which means if the person owns a mobile phone, there was only data with a value of 1. This means everyone in this dataset has a mobile phone, and as a result, we dropped this feature from our model.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be3e30e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be3e30e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Second unique thing we found when we tried to remove outliers is that some people have multiple children, but they are not married. As the screenshot shown here, one person has 19 children, but the marital status is single/not married. This seems to be strange to us at first, but considered this is a real dataset, we did some research </a:t>
            </a:r>
            <a:r>
              <a:rPr lang="en">
                <a:solidFill>
                  <a:schemeClr val="dk1"/>
                </a:solidFill>
              </a:rPr>
              <a:t>out of curiosity </a:t>
            </a:r>
            <a:r>
              <a:rPr lang="en">
                <a:solidFill>
                  <a:schemeClr val="dk1"/>
                </a:solidFill>
              </a:rPr>
              <a:t>to try to rationalize this piece of data, and we found out that there is some possibility of adopting kids for single people or unmarried couples. Since </a:t>
            </a:r>
            <a:r>
              <a:rPr lang="en">
                <a:solidFill>
                  <a:schemeClr val="dk1"/>
                </a:solidFill>
              </a:rPr>
              <a:t>This is an example of outlier, and we dropped this when building our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8e5ce0d8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8e5ce0d8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second </a:t>
            </a:r>
            <a:r>
              <a:rPr lang="en"/>
              <a:t>dataset</a:t>
            </a:r>
            <a:r>
              <a:rPr lang="en"/>
              <a:t> is about target. We got a challenge at first because we don’t have a given target. We spent some time trying to figure out what we can do. </a:t>
            </a:r>
            <a:r>
              <a:rPr lang="en">
                <a:solidFill>
                  <a:schemeClr val="dk1"/>
                </a:solidFill>
              </a:rPr>
              <a:t>what we actually did is that we use the column “status” to create the target. “status” contains both categorical and numeric values, and it represents whether a person paid off each month and if not, how long does the person past the due date.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8e5ce0d8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8e5ce0d8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assigned some numbers to categorical values since it is easier to calculate, and we averaged the sum of each person’s monthly status to get the final value of the target. The higher the target value is, the longer the person has passed the due date. Now iris will </a:t>
            </a:r>
            <a:r>
              <a:rPr lang="en">
                <a:solidFill>
                  <a:schemeClr val="dk1"/>
                </a:solidFill>
              </a:rPr>
              <a:t>take</a:t>
            </a:r>
            <a:r>
              <a:rPr lang="en">
                <a:solidFill>
                  <a:schemeClr val="dk1"/>
                </a:solidFill>
              </a:rPr>
              <a:t> it from here.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be3e30e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be3e30e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Here comes the part of modeling.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kind of model that came into our mind is classification. For credit approval, we wanna know if a person can be approved or not.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have transformed the original credit record data into status_avg and std. But to train a model, there needs to be a target. Let 0 represent not to be approved and 1 represent to be approved. One thing we can do is to split customers into that two groups according to their status_avg. Here we take 0 as the threshold, if one's status_avg is smaller or equal to 0, which means he or she did not have a loan or was always paid off in time, we would like to approve, and vice versa.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Here comes an interesting point of our project, as Sarah mentioned, a bank needs a flexible policy, so just because we do not have a given target, and what we have is exactly that metadata from a commercial bank, thus we could build models with changeable criteria. If a bank is competing with another one and wanna expand its market share, maybe it can change that threshold from 0 to 0.5.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be3e30e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be3e30e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So what we are gonna do now is to put those features and the target into Logistic Regression.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Considering there are a lot of categorical features</a:t>
            </a:r>
            <a:r>
              <a:rPr lang="en" sz="1200" strike="sngStrike">
                <a:solidFill>
                  <a:schemeClr val="dk1"/>
                </a:solidFill>
              </a:rPr>
              <a:t>, and our target is also categorical, </a:t>
            </a:r>
            <a:r>
              <a:rPr lang="en" sz="1200">
                <a:solidFill>
                  <a:schemeClr val="dk1"/>
                </a:solidFill>
              </a:rPr>
              <a:t>the imbalance is a big question. Is our model fair enough for different groups? To test that, we chose an imbalanced feature, gender, to train both a stratified and non-stratified model.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And we couldn't be happier seeing the results for different groups are almost the same! So are the performances on train and test set.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be3e30e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be3e30e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But hold on, looking at that report, something must be wrong.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abe3e30ef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abe3e30ef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be3e30ef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be3e30ef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abe3e30ef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abe3e30ef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f1-score of  0 is almost 0 on both the training and testing set. </a:t>
            </a:r>
            <a:endParaRPr sz="1200">
              <a:solidFill>
                <a:schemeClr val="dk1"/>
              </a:solidFill>
            </a:endParaRPr>
          </a:p>
          <a:p>
            <a:pPr indent="0" lvl="0" marL="0" rtl="0" algn="l">
              <a:spcBef>
                <a:spcPts val="0"/>
              </a:spcBef>
              <a:spcAft>
                <a:spcPts val="0"/>
              </a:spcAft>
              <a:buNone/>
            </a:pPr>
            <a:r>
              <a:rPr lang="en" sz="1200">
                <a:solidFill>
                  <a:schemeClr val="dk1"/>
                </a:solidFill>
              </a:rPr>
              <a:t>This is perfectly imperfect. </a:t>
            </a:r>
            <a:endParaRPr sz="1200">
              <a:solidFill>
                <a:schemeClr val="dk1"/>
              </a:solidFill>
            </a:endParaRPr>
          </a:p>
          <a:p>
            <a:pPr indent="0" lvl="0" marL="0" rtl="0" algn="l">
              <a:spcBef>
                <a:spcPts val="0"/>
              </a:spcBef>
              <a:spcAft>
                <a:spcPts val="0"/>
              </a:spcAft>
              <a:buNone/>
            </a:pPr>
            <a:r>
              <a:rPr lang="en" sz="1200">
                <a:solidFill>
                  <a:schemeClr val="dk1"/>
                </a:solidFill>
              </a:rPr>
              <a:t>We thought it might be caused by underfitting, cause we had too much data but trained with a model that is too simple.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a8e5ce0d8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8e5ce0d8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a:t>
            </a:r>
            <a:r>
              <a:rPr lang="en"/>
              <a:t>reason</a:t>
            </a:r>
            <a:r>
              <a:rPr lang="en"/>
              <a:t> why we pick this topic.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be3e30ef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be3e30ef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Then, we moved on to the Random Forest Classifier. Here we added one more trial, we oversampled the amount of 0. Performance became much better. We had a similar and good performance on different genders and also on different types of targets, 0 and 1.</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be3e30ef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be3e30ef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So now, the question is, can we do better? As we mentioned, flexibility is very important, so can we use a regression model to give out a grade for each person, other than just 0 or 1?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Imagine we input Sarah’s profile to a model, and the output is "The credit score of Sarah is 99", then not only can we know whether or not Sarah can be approved for a credit card, but also we can know how good Sarah's credit is. This may help a bank in follow-up changes of credit limit.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But the time we turned to regression, even the Random Forest Regressor did not have a good performance.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8e5ce0d8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a8e5ce0d8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So our optimal model is still the Random Forest Classifier, we did a grid search to select the best parameters,  and here is the demo of our model. We have given the model </a:t>
            </a:r>
            <a:r>
              <a:rPr lang="en" sz="1200">
                <a:solidFill>
                  <a:schemeClr val="dk1"/>
                </a:solidFill>
              </a:rPr>
              <a:t>some information</a:t>
            </a:r>
            <a:r>
              <a:rPr lang="en" sz="1200">
                <a:solidFill>
                  <a:schemeClr val="dk1"/>
                </a:solidFill>
              </a:rPr>
              <a:t> in advance, and now let's try a numerical feature together: days of employed</a:t>
            </a:r>
            <a:r>
              <a:rPr lang="en" sz="1200" strike="sngStrike">
                <a:solidFill>
                  <a:schemeClr val="dk1"/>
                </a:solidFill>
              </a:rPr>
              <a:t>, negative cause it counts backward.</a:t>
            </a:r>
            <a:r>
              <a:rPr lang="en" sz="1200">
                <a:solidFill>
                  <a:schemeClr val="dk1"/>
                </a:solidFill>
              </a:rPr>
              <a:t> Trying -3000, we assume there is a person who has worked for about 8 years. And here we get the prediction, it's a 1, meaning this person can be approved.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be3e30e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be3e30e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Last but not least, if we have more time, we wish to do some further exploration on these two parts. Now we only use an average of monthly status to decide a person's credit status, maybe a weighted average will be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Also, though we have calculated the std of a person's monthly status during a period, we have not come up with an idea of how to combine it with that average yet.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8e5ce0d8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8e5ce0d8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a8e5ce0d8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a8e5ce0d8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reason is pretty </a:t>
            </a:r>
            <a:r>
              <a:rPr lang="en">
                <a:solidFill>
                  <a:schemeClr val="dk1"/>
                </a:solidFill>
              </a:rPr>
              <a:t>simply</a:t>
            </a:r>
            <a:r>
              <a:rPr lang="en">
                <a:solidFill>
                  <a:schemeClr val="dk1"/>
                </a:solidFill>
              </a:rPr>
              <a:t>. The use of credit card is pretty close to our real life. I believe most of you have applied for a credit card in the past and i guess the banker, in most situations, would never tell you immediately about whether you get approved. In some cases, it takes only one or two days to be approved, but in other cases, it might take longer such as 2 weeks. So we picked this topic because we are interested in how bank evaluates credit card applicants based on their different backgrounds and personal information.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8e5ce0d82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8e5ce0d82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Definitely, </a:t>
            </a:r>
            <a:r>
              <a:rPr lang="en">
                <a:solidFill>
                  <a:schemeClr val="dk1"/>
                </a:solidFill>
              </a:rPr>
              <a:t>Credit card approval prediction is quite important for businesses.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a8e5ce0d8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a8e5ce0d8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One of the reasons is pretty obvious, which is to avoid some potential risk. For example, if a bank does not have a correct model to predict this, they might issue credit cards to people who have a bad FICO score or who cannot afford to pay off their balance timely. But if the bank does have a model with a relatively good performance, their loss can be minimized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8e5ce0d8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8e5ce0d8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a8e5ce0d82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a8e5ce0d82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reality, it is a hard problem since the financial markets are constantly changing and fluctuating, same as the credit policy. So the model needs to be adjusted in accordance with present policies. For instance, during covid times there were less people applying for credit cards because of financial hardship and reduced purchasing power, so in response to this, some banks wanted to tighten their standards of issuing a card since they didn’t want to take more risks. But now after covid, some banks might want to loosen their standards to encourage purchase. So in this case, the threshold in the model of deciding whether a person can be approved needs to be adjusted accordingly.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a8e5ce0d82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8e5ce0d82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let’s focus more on our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be3e30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be3e30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two datasets. For our feature dataset, we found two “interesting” things when we were doing our exploratory data analysis.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gif"/><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Credit Card Approval Prediction</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lang="en"/>
              <a:t>Group 6</a:t>
            </a:r>
            <a:endParaRPr/>
          </a:p>
          <a:p>
            <a:pPr indent="0" lvl="0" marL="0" rtl="0" algn="ctr">
              <a:spcBef>
                <a:spcPts val="0"/>
              </a:spcBef>
              <a:spcAft>
                <a:spcPts val="0"/>
              </a:spcAft>
              <a:buNone/>
            </a:pPr>
            <a:r>
              <a:rPr lang="en"/>
              <a:t>Iris Gu, Sarah Wang, Yuxin Tang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223200" y="528900"/>
            <a:ext cx="56781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438557 rows * 17 columns</a:t>
            </a:r>
            <a:endParaRPr sz="3800"/>
          </a:p>
          <a:p>
            <a:pPr indent="-469900" lvl="0" marL="457200" rtl="0" algn="l">
              <a:spcBef>
                <a:spcPts val="0"/>
              </a:spcBef>
              <a:spcAft>
                <a:spcPts val="0"/>
              </a:spcAft>
              <a:buSzPts val="3800"/>
              <a:buChar char="-"/>
            </a:pPr>
            <a:r>
              <a:rPr lang="en" sz="3800"/>
              <a:t>EDA</a:t>
            </a:r>
            <a:endParaRPr sz="3800"/>
          </a:p>
          <a:p>
            <a:pPr indent="-469900" lvl="1" marL="914400" rtl="0" algn="l">
              <a:spcBef>
                <a:spcPts val="0"/>
              </a:spcBef>
              <a:spcAft>
                <a:spcPts val="0"/>
              </a:spcAft>
              <a:buSzPts val="3800"/>
              <a:buChar char="-"/>
            </a:pPr>
            <a:r>
              <a:rPr lang="en" sz="3800"/>
              <a:t>Statistics Analysis</a:t>
            </a:r>
            <a:endParaRPr sz="3800"/>
          </a:p>
          <a:p>
            <a:pPr indent="-469900" lvl="1" marL="914400" rtl="0" algn="l">
              <a:spcBef>
                <a:spcPts val="0"/>
              </a:spcBef>
              <a:spcAft>
                <a:spcPts val="0"/>
              </a:spcAft>
              <a:buSzPts val="3800"/>
              <a:buChar char="-"/>
            </a:pPr>
            <a:r>
              <a:rPr lang="en" sz="3800"/>
              <a:t>Outliers</a:t>
            </a:r>
            <a:endParaRPr sz="3800"/>
          </a:p>
        </p:txBody>
      </p:sp>
      <p:pic>
        <p:nvPicPr>
          <p:cNvPr id="114" name="Google Shape;114;p22"/>
          <p:cNvPicPr preferRelativeResize="0"/>
          <p:nvPr/>
        </p:nvPicPr>
        <p:blipFill>
          <a:blip r:embed="rId3">
            <a:alphaModFix/>
          </a:blip>
          <a:stretch>
            <a:fillRect/>
          </a:stretch>
        </p:blipFill>
        <p:spPr>
          <a:xfrm>
            <a:off x="4501625" y="2105850"/>
            <a:ext cx="4510550" cy="27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223200" y="528900"/>
            <a:ext cx="56781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EDA</a:t>
            </a:r>
            <a:endParaRPr sz="3800"/>
          </a:p>
          <a:p>
            <a:pPr indent="-469900" lvl="1" marL="914400" rtl="0" algn="l">
              <a:spcBef>
                <a:spcPts val="0"/>
              </a:spcBef>
              <a:spcAft>
                <a:spcPts val="0"/>
              </a:spcAft>
              <a:buSzPts val="3800"/>
              <a:buChar char="-"/>
            </a:pPr>
            <a:r>
              <a:rPr lang="en" sz="3800"/>
              <a:t>Statistics Analysis</a:t>
            </a:r>
            <a:endParaRPr sz="3800"/>
          </a:p>
          <a:p>
            <a:pPr indent="-469900" lvl="1" marL="914400" rtl="0" algn="l">
              <a:spcBef>
                <a:spcPts val="0"/>
              </a:spcBef>
              <a:spcAft>
                <a:spcPts val="0"/>
              </a:spcAft>
              <a:buSzPts val="3800"/>
              <a:buChar char="-"/>
            </a:pPr>
            <a:r>
              <a:rPr lang="en" sz="3800"/>
              <a:t>Outliers</a:t>
            </a:r>
            <a:endParaRPr sz="3800"/>
          </a:p>
        </p:txBody>
      </p:sp>
      <p:pic>
        <p:nvPicPr>
          <p:cNvPr id="120" name="Google Shape;120;p23"/>
          <p:cNvPicPr preferRelativeResize="0"/>
          <p:nvPr/>
        </p:nvPicPr>
        <p:blipFill>
          <a:blip r:embed="rId3">
            <a:alphaModFix/>
          </a:blip>
          <a:stretch>
            <a:fillRect/>
          </a:stretch>
        </p:blipFill>
        <p:spPr>
          <a:xfrm>
            <a:off x="4540525" y="670350"/>
            <a:ext cx="4517750" cy="1849025"/>
          </a:xfrm>
          <a:prstGeom prst="rect">
            <a:avLst/>
          </a:prstGeom>
          <a:noFill/>
          <a:ln>
            <a:noFill/>
          </a:ln>
        </p:spPr>
      </p:pic>
      <p:pic>
        <p:nvPicPr>
          <p:cNvPr id="121" name="Google Shape;121;p23"/>
          <p:cNvPicPr preferRelativeResize="0"/>
          <p:nvPr/>
        </p:nvPicPr>
        <p:blipFill>
          <a:blip r:embed="rId4">
            <a:alphaModFix/>
          </a:blip>
          <a:stretch>
            <a:fillRect/>
          </a:stretch>
        </p:blipFill>
        <p:spPr>
          <a:xfrm>
            <a:off x="2785175" y="2967925"/>
            <a:ext cx="6273099" cy="184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Dataset </a:t>
            </a:r>
            <a:r>
              <a:rPr lang="en" sz="4300"/>
              <a:t>②：</a:t>
            </a:r>
            <a:endParaRPr sz="4300"/>
          </a:p>
          <a:p>
            <a:pPr indent="0" lvl="0" marL="0" rtl="0" algn="ctr">
              <a:spcBef>
                <a:spcPts val="0"/>
              </a:spcBef>
              <a:spcAft>
                <a:spcPts val="0"/>
              </a:spcAft>
              <a:buNone/>
            </a:pPr>
            <a:r>
              <a:rPr lang="en" sz="4300"/>
              <a:t>Target</a:t>
            </a:r>
            <a:endParaRPr sz="4300"/>
          </a:p>
        </p:txBody>
      </p:sp>
      <p:sp>
        <p:nvSpPr>
          <p:cNvPr id="127" name="Google Shape;127;p24"/>
          <p:cNvSpPr txBox="1"/>
          <p:nvPr>
            <p:ph idx="1" type="subTitle"/>
          </p:nvPr>
        </p:nvSpPr>
        <p:spPr>
          <a:xfrm>
            <a:off x="265500" y="4372701"/>
            <a:ext cx="4045200" cy="61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t>https://www.kaggle.com/datasets/rikdifos/credit-card-approval-prediction</a:t>
            </a:r>
            <a:endParaRPr sz="1200"/>
          </a:p>
        </p:txBody>
      </p:sp>
      <p:pic>
        <p:nvPicPr>
          <p:cNvPr id="128" name="Google Shape;128;p24"/>
          <p:cNvPicPr preferRelativeResize="0"/>
          <p:nvPr/>
        </p:nvPicPr>
        <p:blipFill>
          <a:blip r:embed="rId3">
            <a:alphaModFix/>
          </a:blip>
          <a:stretch>
            <a:fillRect/>
          </a:stretch>
        </p:blipFill>
        <p:spPr>
          <a:xfrm>
            <a:off x="5632798" y="0"/>
            <a:ext cx="2450403"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223200" y="528900"/>
            <a:ext cx="56781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3 types in “STATUS”</a:t>
            </a:r>
            <a:endParaRPr sz="3800"/>
          </a:p>
          <a:p>
            <a:pPr indent="-469900" lvl="0" marL="457200" rtl="0" algn="l">
              <a:spcBef>
                <a:spcPts val="0"/>
              </a:spcBef>
              <a:spcAft>
                <a:spcPts val="0"/>
              </a:spcAft>
              <a:buSzPts val="3800"/>
              <a:buChar char="-"/>
            </a:pPr>
            <a:r>
              <a:rPr lang="en" sz="3800"/>
              <a:t>Assign values </a:t>
            </a:r>
            <a:endParaRPr sz="3800"/>
          </a:p>
          <a:p>
            <a:pPr indent="-469900" lvl="0" marL="457200" rtl="0" algn="l">
              <a:spcBef>
                <a:spcPts val="0"/>
              </a:spcBef>
              <a:spcAft>
                <a:spcPts val="0"/>
              </a:spcAft>
              <a:buSzPts val="3800"/>
              <a:buChar char="-"/>
            </a:pPr>
            <a:r>
              <a:rPr lang="en" sz="3800"/>
              <a:t>Calculate average &amp; std</a:t>
            </a:r>
            <a:endParaRPr sz="3800"/>
          </a:p>
        </p:txBody>
      </p:sp>
      <p:pic>
        <p:nvPicPr>
          <p:cNvPr id="134" name="Google Shape;134;p25"/>
          <p:cNvPicPr preferRelativeResize="0"/>
          <p:nvPr/>
        </p:nvPicPr>
        <p:blipFill>
          <a:blip r:embed="rId3">
            <a:alphaModFix/>
          </a:blip>
          <a:stretch>
            <a:fillRect/>
          </a:stretch>
        </p:blipFill>
        <p:spPr>
          <a:xfrm>
            <a:off x="5148075" y="943350"/>
            <a:ext cx="3740499" cy="33497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Classification</a:t>
            </a:r>
            <a:endParaRPr sz="4300"/>
          </a:p>
        </p:txBody>
      </p:sp>
      <p:pic>
        <p:nvPicPr>
          <p:cNvPr id="140" name="Google Shape;140;p26"/>
          <p:cNvPicPr preferRelativeResize="0"/>
          <p:nvPr/>
        </p:nvPicPr>
        <p:blipFill>
          <a:blip r:embed="rId3">
            <a:alphaModFix/>
          </a:blip>
          <a:stretch>
            <a:fillRect/>
          </a:stretch>
        </p:blipFill>
        <p:spPr>
          <a:xfrm>
            <a:off x="4572000" y="584375"/>
            <a:ext cx="4528500" cy="38447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223200" y="528900"/>
            <a:ext cx="54615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LogisticRegression</a:t>
            </a:r>
            <a:endParaRPr sz="3800"/>
          </a:p>
          <a:p>
            <a:pPr indent="-469900" lvl="1" marL="914400" rtl="0" algn="l">
              <a:spcBef>
                <a:spcPts val="0"/>
              </a:spcBef>
              <a:spcAft>
                <a:spcPts val="0"/>
              </a:spcAft>
              <a:buSzPts val="3800"/>
              <a:buChar char="-"/>
            </a:pPr>
            <a:r>
              <a:rPr lang="en" sz="3800"/>
              <a:t>Stratify or not</a:t>
            </a:r>
            <a:endParaRPr sz="3800"/>
          </a:p>
          <a:p>
            <a:pPr indent="-469900" lvl="1" marL="914400" rtl="0" algn="l">
              <a:spcBef>
                <a:spcPts val="0"/>
              </a:spcBef>
              <a:spcAft>
                <a:spcPts val="0"/>
              </a:spcAft>
              <a:buSzPts val="3800"/>
              <a:buChar char="-"/>
            </a:pPr>
            <a:r>
              <a:rPr lang="en" sz="3800"/>
              <a:t>Performance</a:t>
            </a:r>
            <a:r>
              <a:rPr lang="en" sz="3800"/>
              <a:t> on Different groups</a:t>
            </a:r>
            <a:endParaRPr sz="3800"/>
          </a:p>
        </p:txBody>
      </p:sp>
      <p:sp>
        <p:nvSpPr>
          <p:cNvPr id="146" name="Google Shape;146;p27"/>
          <p:cNvSpPr/>
          <p:nvPr/>
        </p:nvSpPr>
        <p:spPr>
          <a:xfrm>
            <a:off x="4336925" y="212385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On whole dataset</a:t>
            </a:r>
            <a:endParaRPr sz="1600">
              <a:solidFill>
                <a:schemeClr val="lt1"/>
              </a:solidFill>
            </a:endParaRPr>
          </a:p>
        </p:txBody>
      </p:sp>
      <p:sp>
        <p:nvSpPr>
          <p:cNvPr id="147" name="Google Shape;147;p27"/>
          <p:cNvSpPr/>
          <p:nvPr/>
        </p:nvSpPr>
        <p:spPr>
          <a:xfrm>
            <a:off x="5989775" y="137370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Stratify</a:t>
            </a:r>
            <a:endParaRPr sz="1600">
              <a:solidFill>
                <a:schemeClr val="lt1"/>
              </a:solidFill>
            </a:endParaRPr>
          </a:p>
        </p:txBody>
      </p:sp>
      <p:sp>
        <p:nvSpPr>
          <p:cNvPr id="148" name="Google Shape;148;p27"/>
          <p:cNvSpPr/>
          <p:nvPr/>
        </p:nvSpPr>
        <p:spPr>
          <a:xfrm>
            <a:off x="5989775" y="296215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Not Stratify</a:t>
            </a:r>
            <a:endParaRPr sz="1600">
              <a:solidFill>
                <a:schemeClr val="lt1"/>
              </a:solidFill>
            </a:endParaRPr>
          </a:p>
        </p:txBody>
      </p:sp>
      <p:cxnSp>
        <p:nvCxnSpPr>
          <p:cNvPr id="149" name="Google Shape;149;p27"/>
          <p:cNvCxnSpPr>
            <a:stCxn id="146" idx="3"/>
            <a:endCxn id="147" idx="1"/>
          </p:cNvCxnSpPr>
          <p:nvPr/>
        </p:nvCxnSpPr>
        <p:spPr>
          <a:xfrm flipH="1" rot="10800000">
            <a:off x="5532425" y="1674000"/>
            <a:ext cx="457500" cy="750000"/>
          </a:xfrm>
          <a:prstGeom prst="bentConnector3">
            <a:avLst>
              <a:gd fmla="val 49984" name="adj1"/>
            </a:avLst>
          </a:prstGeom>
          <a:noFill/>
          <a:ln cap="flat" cmpd="sng" w="38100">
            <a:solidFill>
              <a:schemeClr val="lt1"/>
            </a:solidFill>
            <a:prstDash val="solid"/>
            <a:round/>
            <a:headEnd len="med" w="med" type="none"/>
            <a:tailEnd len="med" w="med" type="none"/>
          </a:ln>
        </p:spPr>
      </p:cxnSp>
      <p:cxnSp>
        <p:nvCxnSpPr>
          <p:cNvPr id="150" name="Google Shape;150;p27"/>
          <p:cNvCxnSpPr>
            <a:stCxn id="146" idx="3"/>
            <a:endCxn id="148" idx="1"/>
          </p:cNvCxnSpPr>
          <p:nvPr/>
        </p:nvCxnSpPr>
        <p:spPr>
          <a:xfrm>
            <a:off x="5532425" y="2424000"/>
            <a:ext cx="457500" cy="838200"/>
          </a:xfrm>
          <a:prstGeom prst="bentConnector3">
            <a:avLst>
              <a:gd fmla="val 49984" name="adj1"/>
            </a:avLst>
          </a:prstGeom>
          <a:noFill/>
          <a:ln cap="flat" cmpd="sng" w="38100">
            <a:solidFill>
              <a:schemeClr val="lt1"/>
            </a:solidFill>
            <a:prstDash val="solid"/>
            <a:round/>
            <a:headEnd len="med" w="med" type="none"/>
            <a:tailEnd len="med" w="med" type="none"/>
          </a:ln>
        </p:spPr>
      </p:cxnSp>
      <p:sp>
        <p:nvSpPr>
          <p:cNvPr id="151" name="Google Shape;151;p27"/>
          <p:cNvSpPr/>
          <p:nvPr/>
        </p:nvSpPr>
        <p:spPr>
          <a:xfrm>
            <a:off x="7554100" y="100200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Female</a:t>
            </a:r>
            <a:endParaRPr sz="1600">
              <a:solidFill>
                <a:schemeClr val="lt1"/>
              </a:solidFill>
            </a:endParaRPr>
          </a:p>
        </p:txBody>
      </p:sp>
      <p:sp>
        <p:nvSpPr>
          <p:cNvPr id="152" name="Google Shape;152;p27"/>
          <p:cNvSpPr/>
          <p:nvPr/>
        </p:nvSpPr>
        <p:spPr>
          <a:xfrm>
            <a:off x="7566550" y="175470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Male</a:t>
            </a:r>
            <a:endParaRPr sz="1600">
              <a:solidFill>
                <a:schemeClr val="lt1"/>
              </a:solidFill>
            </a:endParaRPr>
          </a:p>
        </p:txBody>
      </p:sp>
      <p:sp>
        <p:nvSpPr>
          <p:cNvPr id="153" name="Google Shape;153;p27"/>
          <p:cNvSpPr/>
          <p:nvPr/>
        </p:nvSpPr>
        <p:spPr>
          <a:xfrm>
            <a:off x="7566425" y="2619150"/>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Female</a:t>
            </a:r>
            <a:endParaRPr sz="1600">
              <a:solidFill>
                <a:schemeClr val="lt1"/>
              </a:solidFill>
            </a:endParaRPr>
          </a:p>
        </p:txBody>
      </p:sp>
      <p:sp>
        <p:nvSpPr>
          <p:cNvPr id="154" name="Google Shape;154;p27"/>
          <p:cNvSpPr/>
          <p:nvPr/>
        </p:nvSpPr>
        <p:spPr>
          <a:xfrm>
            <a:off x="7554100" y="3369225"/>
            <a:ext cx="1195500" cy="600300"/>
          </a:xfrm>
          <a:prstGeom prst="rect">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Male</a:t>
            </a:r>
            <a:endParaRPr sz="1600">
              <a:solidFill>
                <a:schemeClr val="lt1"/>
              </a:solidFill>
            </a:endParaRPr>
          </a:p>
        </p:txBody>
      </p:sp>
      <p:cxnSp>
        <p:nvCxnSpPr>
          <p:cNvPr id="155" name="Google Shape;155;p27"/>
          <p:cNvCxnSpPr>
            <a:stCxn id="147" idx="3"/>
            <a:endCxn id="151" idx="1"/>
          </p:cNvCxnSpPr>
          <p:nvPr/>
        </p:nvCxnSpPr>
        <p:spPr>
          <a:xfrm flipH="1" rot="10800000">
            <a:off x="7185275" y="1302150"/>
            <a:ext cx="368700" cy="371700"/>
          </a:xfrm>
          <a:prstGeom prst="bentConnector3">
            <a:avLst>
              <a:gd fmla="val 50017" name="adj1"/>
            </a:avLst>
          </a:prstGeom>
          <a:noFill/>
          <a:ln cap="flat" cmpd="sng" w="38100">
            <a:solidFill>
              <a:schemeClr val="lt1"/>
            </a:solidFill>
            <a:prstDash val="solid"/>
            <a:round/>
            <a:headEnd len="med" w="med" type="none"/>
            <a:tailEnd len="med" w="med" type="none"/>
          </a:ln>
        </p:spPr>
      </p:cxnSp>
      <p:cxnSp>
        <p:nvCxnSpPr>
          <p:cNvPr id="156" name="Google Shape;156;p27"/>
          <p:cNvCxnSpPr>
            <a:stCxn id="147" idx="3"/>
            <a:endCxn id="152" idx="1"/>
          </p:cNvCxnSpPr>
          <p:nvPr/>
        </p:nvCxnSpPr>
        <p:spPr>
          <a:xfrm>
            <a:off x="7185275" y="1673850"/>
            <a:ext cx="381300" cy="381000"/>
          </a:xfrm>
          <a:prstGeom prst="bentConnector3">
            <a:avLst>
              <a:gd fmla="val 49997" name="adj1"/>
            </a:avLst>
          </a:prstGeom>
          <a:noFill/>
          <a:ln cap="flat" cmpd="sng" w="38100">
            <a:solidFill>
              <a:schemeClr val="lt1"/>
            </a:solidFill>
            <a:prstDash val="solid"/>
            <a:round/>
            <a:headEnd len="med" w="med" type="none"/>
            <a:tailEnd len="med" w="med" type="none"/>
          </a:ln>
        </p:spPr>
      </p:cxnSp>
      <p:cxnSp>
        <p:nvCxnSpPr>
          <p:cNvPr id="157" name="Google Shape;157;p27"/>
          <p:cNvCxnSpPr>
            <a:stCxn id="148" idx="3"/>
            <a:endCxn id="153" idx="1"/>
          </p:cNvCxnSpPr>
          <p:nvPr/>
        </p:nvCxnSpPr>
        <p:spPr>
          <a:xfrm flipH="1" rot="10800000">
            <a:off x="7185275" y="2919400"/>
            <a:ext cx="381300" cy="342900"/>
          </a:xfrm>
          <a:prstGeom prst="bentConnector3">
            <a:avLst>
              <a:gd fmla="val 49980" name="adj1"/>
            </a:avLst>
          </a:prstGeom>
          <a:noFill/>
          <a:ln cap="flat" cmpd="sng" w="38100">
            <a:solidFill>
              <a:schemeClr val="lt1"/>
            </a:solidFill>
            <a:prstDash val="solid"/>
            <a:round/>
            <a:headEnd len="med" w="med" type="none"/>
            <a:tailEnd len="med" w="med" type="none"/>
          </a:ln>
        </p:spPr>
      </p:cxnSp>
      <p:cxnSp>
        <p:nvCxnSpPr>
          <p:cNvPr id="158" name="Google Shape;158;p27"/>
          <p:cNvCxnSpPr>
            <a:stCxn id="148" idx="3"/>
            <a:endCxn id="154" idx="1"/>
          </p:cNvCxnSpPr>
          <p:nvPr/>
        </p:nvCxnSpPr>
        <p:spPr>
          <a:xfrm>
            <a:off x="7185275" y="3262300"/>
            <a:ext cx="368700" cy="407100"/>
          </a:xfrm>
          <a:prstGeom prst="bentConnector3">
            <a:avLst>
              <a:gd fmla="val 50017" name="adj1"/>
            </a:avLst>
          </a:prstGeom>
          <a:noFill/>
          <a:ln cap="flat" cmpd="sng" w="38100">
            <a:solidFill>
              <a:schemeClr val="lt1"/>
            </a:solidFill>
            <a:prstDash val="solid"/>
            <a:round/>
            <a:headEnd len="med" w="med" type="none"/>
            <a:tailEnd len="med" w="med" type="none"/>
          </a:ln>
        </p:spPr>
      </p:cxnSp>
      <p:sp>
        <p:nvSpPr>
          <p:cNvPr id="159" name="Google Shape;159;p27"/>
          <p:cNvSpPr txBox="1"/>
          <p:nvPr/>
        </p:nvSpPr>
        <p:spPr>
          <a:xfrm>
            <a:off x="5659675" y="4398200"/>
            <a:ext cx="230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Source Code Pro"/>
                <a:ea typeface="Source Code Pro"/>
                <a:cs typeface="Source Code Pro"/>
                <a:sym typeface="Source Code Pro"/>
              </a:rPr>
              <a:t>Almost the same!</a:t>
            </a:r>
            <a:endParaRPr b="1" sz="1700">
              <a:solidFill>
                <a:schemeClr val="lt1"/>
              </a:solidFill>
              <a:latin typeface="Source Code Pro"/>
              <a:ea typeface="Source Code Pro"/>
              <a:cs typeface="Source Code Pro"/>
              <a:sym typeface="Source Code Pro"/>
            </a:endParaRPr>
          </a:p>
        </p:txBody>
      </p:sp>
      <p:cxnSp>
        <p:nvCxnSpPr>
          <p:cNvPr id="160" name="Google Shape;160;p27"/>
          <p:cNvCxnSpPr/>
          <p:nvPr/>
        </p:nvCxnSpPr>
        <p:spPr>
          <a:xfrm>
            <a:off x="4387600" y="3967700"/>
            <a:ext cx="0" cy="279900"/>
          </a:xfrm>
          <a:prstGeom prst="straightConnector1">
            <a:avLst/>
          </a:prstGeom>
          <a:noFill/>
          <a:ln cap="flat" cmpd="sng" w="38100">
            <a:solidFill>
              <a:schemeClr val="lt1"/>
            </a:solidFill>
            <a:prstDash val="solid"/>
            <a:round/>
            <a:headEnd len="med" w="med" type="none"/>
            <a:tailEnd len="med" w="med" type="none"/>
          </a:ln>
        </p:spPr>
      </p:cxnSp>
      <p:cxnSp>
        <p:nvCxnSpPr>
          <p:cNvPr id="161" name="Google Shape;161;p27"/>
          <p:cNvCxnSpPr/>
          <p:nvPr/>
        </p:nvCxnSpPr>
        <p:spPr>
          <a:xfrm>
            <a:off x="8889450" y="3969525"/>
            <a:ext cx="0" cy="279900"/>
          </a:xfrm>
          <a:prstGeom prst="straightConnector1">
            <a:avLst/>
          </a:prstGeom>
          <a:noFill/>
          <a:ln cap="flat" cmpd="sng" w="38100">
            <a:solidFill>
              <a:schemeClr val="lt1"/>
            </a:solidFill>
            <a:prstDash val="solid"/>
            <a:round/>
            <a:headEnd len="med" w="med" type="none"/>
            <a:tailEnd len="med" w="med" type="none"/>
          </a:ln>
        </p:spPr>
      </p:cxnSp>
      <p:cxnSp>
        <p:nvCxnSpPr>
          <p:cNvPr id="162" name="Google Shape;162;p27"/>
          <p:cNvCxnSpPr>
            <a:endCxn id="159" idx="0"/>
          </p:cNvCxnSpPr>
          <p:nvPr/>
        </p:nvCxnSpPr>
        <p:spPr>
          <a:xfrm>
            <a:off x="4374925" y="4222400"/>
            <a:ext cx="2435700" cy="175800"/>
          </a:xfrm>
          <a:prstGeom prst="bentConnector2">
            <a:avLst/>
          </a:prstGeom>
          <a:noFill/>
          <a:ln cap="flat" cmpd="sng" w="38100">
            <a:solidFill>
              <a:schemeClr val="lt1"/>
            </a:solidFill>
            <a:prstDash val="solid"/>
            <a:round/>
            <a:headEnd len="med" w="med" type="none"/>
            <a:tailEnd len="med" w="med" type="none"/>
          </a:ln>
        </p:spPr>
      </p:cxnSp>
      <p:cxnSp>
        <p:nvCxnSpPr>
          <p:cNvPr id="163" name="Google Shape;163;p27"/>
          <p:cNvCxnSpPr>
            <a:endCxn id="159" idx="0"/>
          </p:cNvCxnSpPr>
          <p:nvPr/>
        </p:nvCxnSpPr>
        <p:spPr>
          <a:xfrm flipH="1">
            <a:off x="6810625" y="4222400"/>
            <a:ext cx="2091600" cy="175800"/>
          </a:xfrm>
          <a:prstGeom prst="bentConnector2">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775850" y="152400"/>
            <a:ext cx="7592304"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rotWithShape="1">
          <a:blip r:embed="rId3">
            <a:alphaModFix/>
          </a:blip>
          <a:srcRect b="52191" l="0" r="0" t="0"/>
          <a:stretch/>
        </p:blipFill>
        <p:spPr>
          <a:xfrm>
            <a:off x="387925" y="1296925"/>
            <a:ext cx="8368149" cy="25496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0"/>
          <p:cNvPicPr preferRelativeResize="0"/>
          <p:nvPr/>
        </p:nvPicPr>
        <p:blipFill rotWithShape="1">
          <a:blip r:embed="rId3">
            <a:alphaModFix/>
          </a:blip>
          <a:srcRect b="70862" l="17688" r="0" t="0"/>
          <a:stretch/>
        </p:blipFill>
        <p:spPr>
          <a:xfrm>
            <a:off x="471209" y="1646625"/>
            <a:ext cx="8201576" cy="185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1"/>
          <p:cNvPicPr preferRelativeResize="0"/>
          <p:nvPr/>
        </p:nvPicPr>
        <p:blipFill rotWithShape="1">
          <a:blip r:embed="rId3">
            <a:alphaModFix/>
          </a:blip>
          <a:srcRect b="72771" l="49543" r="18960" t="0"/>
          <a:stretch/>
        </p:blipFill>
        <p:spPr>
          <a:xfrm>
            <a:off x="2259713" y="1379884"/>
            <a:ext cx="4588036" cy="2527740"/>
          </a:xfrm>
          <a:prstGeom prst="rect">
            <a:avLst/>
          </a:prstGeom>
          <a:noFill/>
          <a:ln>
            <a:noFill/>
          </a:ln>
        </p:spPr>
      </p:pic>
      <p:pic>
        <p:nvPicPr>
          <p:cNvPr id="184" name="Google Shape;184;p31"/>
          <p:cNvPicPr preferRelativeResize="0"/>
          <p:nvPr/>
        </p:nvPicPr>
        <p:blipFill>
          <a:blip r:embed="rId4">
            <a:alphaModFix/>
          </a:blip>
          <a:stretch>
            <a:fillRect/>
          </a:stretch>
        </p:blipFill>
        <p:spPr>
          <a:xfrm>
            <a:off x="7096560" y="-51400"/>
            <a:ext cx="1865316" cy="1865316"/>
          </a:xfrm>
          <a:prstGeom prst="rect">
            <a:avLst/>
          </a:prstGeom>
          <a:noFill/>
          <a:ln>
            <a:noFill/>
          </a:ln>
        </p:spPr>
      </p:pic>
      <p:pic>
        <p:nvPicPr>
          <p:cNvPr id="185" name="Google Shape;185;p31"/>
          <p:cNvPicPr preferRelativeResize="0"/>
          <p:nvPr/>
        </p:nvPicPr>
        <p:blipFill>
          <a:blip r:embed="rId5">
            <a:alphaModFix/>
          </a:blip>
          <a:stretch>
            <a:fillRect/>
          </a:stretch>
        </p:blipFill>
        <p:spPr>
          <a:xfrm>
            <a:off x="7126285" y="1661516"/>
            <a:ext cx="1865316" cy="1865316"/>
          </a:xfrm>
          <a:prstGeom prst="rect">
            <a:avLst/>
          </a:prstGeom>
          <a:noFill/>
          <a:ln>
            <a:noFill/>
          </a:ln>
        </p:spPr>
      </p:pic>
      <p:pic>
        <p:nvPicPr>
          <p:cNvPr id="186" name="Google Shape;186;p31"/>
          <p:cNvPicPr preferRelativeResize="0"/>
          <p:nvPr/>
        </p:nvPicPr>
        <p:blipFill>
          <a:blip r:embed="rId4">
            <a:alphaModFix/>
          </a:blip>
          <a:stretch>
            <a:fillRect/>
          </a:stretch>
        </p:blipFill>
        <p:spPr>
          <a:xfrm>
            <a:off x="7096560" y="3301400"/>
            <a:ext cx="1865316" cy="1865316"/>
          </a:xfrm>
          <a:prstGeom prst="rect">
            <a:avLst/>
          </a:prstGeom>
          <a:noFill/>
          <a:ln>
            <a:noFill/>
          </a:ln>
        </p:spPr>
      </p:pic>
      <p:pic>
        <p:nvPicPr>
          <p:cNvPr id="187" name="Google Shape;187;p31"/>
          <p:cNvPicPr preferRelativeResize="0"/>
          <p:nvPr/>
        </p:nvPicPr>
        <p:blipFill>
          <a:blip r:embed="rId4">
            <a:alphaModFix/>
          </a:blip>
          <a:stretch>
            <a:fillRect/>
          </a:stretch>
        </p:blipFill>
        <p:spPr>
          <a:xfrm>
            <a:off x="86160" y="-51400"/>
            <a:ext cx="1865316" cy="1865316"/>
          </a:xfrm>
          <a:prstGeom prst="rect">
            <a:avLst/>
          </a:prstGeom>
          <a:noFill/>
          <a:ln>
            <a:noFill/>
          </a:ln>
        </p:spPr>
      </p:pic>
      <p:pic>
        <p:nvPicPr>
          <p:cNvPr id="188" name="Google Shape;188;p31"/>
          <p:cNvPicPr preferRelativeResize="0"/>
          <p:nvPr/>
        </p:nvPicPr>
        <p:blipFill>
          <a:blip r:embed="rId5">
            <a:alphaModFix/>
          </a:blip>
          <a:stretch>
            <a:fillRect/>
          </a:stretch>
        </p:blipFill>
        <p:spPr>
          <a:xfrm>
            <a:off x="115885" y="1661516"/>
            <a:ext cx="1865316" cy="1865316"/>
          </a:xfrm>
          <a:prstGeom prst="rect">
            <a:avLst/>
          </a:prstGeom>
          <a:noFill/>
          <a:ln>
            <a:noFill/>
          </a:ln>
        </p:spPr>
      </p:pic>
      <p:pic>
        <p:nvPicPr>
          <p:cNvPr id="189" name="Google Shape;189;p31"/>
          <p:cNvPicPr preferRelativeResize="0"/>
          <p:nvPr/>
        </p:nvPicPr>
        <p:blipFill>
          <a:blip r:embed="rId4">
            <a:alphaModFix/>
          </a:blip>
          <a:stretch>
            <a:fillRect/>
          </a:stretch>
        </p:blipFill>
        <p:spPr>
          <a:xfrm>
            <a:off x="86160" y="3301400"/>
            <a:ext cx="1865316" cy="1865316"/>
          </a:xfrm>
          <a:prstGeom prst="rect">
            <a:avLst/>
          </a:prstGeom>
          <a:noFill/>
          <a:ln>
            <a:noFill/>
          </a:ln>
        </p:spPr>
      </p:pic>
      <p:pic>
        <p:nvPicPr>
          <p:cNvPr id="190" name="Google Shape;190;p31"/>
          <p:cNvPicPr preferRelativeResize="0"/>
          <p:nvPr/>
        </p:nvPicPr>
        <p:blipFill>
          <a:blip r:embed="rId5">
            <a:alphaModFix/>
          </a:blip>
          <a:stretch>
            <a:fillRect/>
          </a:stretch>
        </p:blipFill>
        <p:spPr>
          <a:xfrm>
            <a:off x="1944675" y="3597500"/>
            <a:ext cx="1758150" cy="1758125"/>
          </a:xfrm>
          <a:prstGeom prst="rect">
            <a:avLst/>
          </a:prstGeom>
          <a:noFill/>
          <a:ln>
            <a:noFill/>
          </a:ln>
        </p:spPr>
      </p:pic>
      <p:pic>
        <p:nvPicPr>
          <p:cNvPr id="191" name="Google Shape;191;p31"/>
          <p:cNvPicPr preferRelativeResize="0"/>
          <p:nvPr/>
        </p:nvPicPr>
        <p:blipFill>
          <a:blip r:embed="rId5">
            <a:alphaModFix/>
          </a:blip>
          <a:stretch>
            <a:fillRect/>
          </a:stretch>
        </p:blipFill>
        <p:spPr>
          <a:xfrm>
            <a:off x="5297475" y="3597500"/>
            <a:ext cx="1758150" cy="1758125"/>
          </a:xfrm>
          <a:prstGeom prst="rect">
            <a:avLst/>
          </a:prstGeom>
          <a:noFill/>
          <a:ln>
            <a:noFill/>
          </a:ln>
        </p:spPr>
      </p:pic>
      <p:pic>
        <p:nvPicPr>
          <p:cNvPr id="192" name="Google Shape;192;p31"/>
          <p:cNvPicPr preferRelativeResize="0"/>
          <p:nvPr/>
        </p:nvPicPr>
        <p:blipFill>
          <a:blip r:embed="rId4">
            <a:alphaModFix/>
          </a:blip>
          <a:stretch>
            <a:fillRect/>
          </a:stretch>
        </p:blipFill>
        <p:spPr>
          <a:xfrm>
            <a:off x="3670625" y="3637175"/>
            <a:ext cx="1678875" cy="1678875"/>
          </a:xfrm>
          <a:prstGeom prst="rect">
            <a:avLst/>
          </a:prstGeom>
          <a:noFill/>
          <a:ln>
            <a:noFill/>
          </a:ln>
        </p:spPr>
      </p:pic>
      <p:pic>
        <p:nvPicPr>
          <p:cNvPr id="193" name="Google Shape;193;p31"/>
          <p:cNvPicPr preferRelativeResize="0"/>
          <p:nvPr/>
        </p:nvPicPr>
        <p:blipFill>
          <a:blip r:embed="rId5">
            <a:alphaModFix/>
          </a:blip>
          <a:stretch>
            <a:fillRect/>
          </a:stretch>
        </p:blipFill>
        <p:spPr>
          <a:xfrm>
            <a:off x="1944675" y="-212500"/>
            <a:ext cx="1758150" cy="1758125"/>
          </a:xfrm>
          <a:prstGeom prst="rect">
            <a:avLst/>
          </a:prstGeom>
          <a:noFill/>
          <a:ln>
            <a:noFill/>
          </a:ln>
        </p:spPr>
      </p:pic>
      <p:pic>
        <p:nvPicPr>
          <p:cNvPr id="194" name="Google Shape;194;p31"/>
          <p:cNvPicPr preferRelativeResize="0"/>
          <p:nvPr/>
        </p:nvPicPr>
        <p:blipFill>
          <a:blip r:embed="rId5">
            <a:alphaModFix/>
          </a:blip>
          <a:stretch>
            <a:fillRect/>
          </a:stretch>
        </p:blipFill>
        <p:spPr>
          <a:xfrm>
            <a:off x="5297475" y="-212500"/>
            <a:ext cx="1758150" cy="1758125"/>
          </a:xfrm>
          <a:prstGeom prst="rect">
            <a:avLst/>
          </a:prstGeom>
          <a:noFill/>
          <a:ln>
            <a:noFill/>
          </a:ln>
        </p:spPr>
      </p:pic>
      <p:pic>
        <p:nvPicPr>
          <p:cNvPr id="195" name="Google Shape;195;p31"/>
          <p:cNvPicPr preferRelativeResize="0"/>
          <p:nvPr/>
        </p:nvPicPr>
        <p:blipFill>
          <a:blip r:embed="rId4">
            <a:alphaModFix/>
          </a:blip>
          <a:stretch>
            <a:fillRect/>
          </a:stretch>
        </p:blipFill>
        <p:spPr>
          <a:xfrm>
            <a:off x="3670625" y="-172825"/>
            <a:ext cx="1678875" cy="167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Why did we pick it?</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223200" y="528900"/>
            <a:ext cx="81897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RandomForestClassifier</a:t>
            </a:r>
            <a:endParaRPr sz="3800"/>
          </a:p>
          <a:p>
            <a:pPr indent="-469900" lvl="1" marL="914400" rtl="0" algn="l">
              <a:spcBef>
                <a:spcPts val="0"/>
              </a:spcBef>
              <a:spcAft>
                <a:spcPts val="0"/>
              </a:spcAft>
              <a:buSzPts val="3800"/>
              <a:buChar char="-"/>
            </a:pPr>
            <a:r>
              <a:rPr lang="en" sz="3800"/>
              <a:t>Stratify or not</a:t>
            </a:r>
            <a:endParaRPr sz="3800"/>
          </a:p>
          <a:p>
            <a:pPr indent="-469900" lvl="1" marL="914400" rtl="0" algn="l">
              <a:spcBef>
                <a:spcPts val="0"/>
              </a:spcBef>
              <a:spcAft>
                <a:spcPts val="0"/>
              </a:spcAft>
              <a:buSzPts val="3800"/>
              <a:buChar char="-"/>
            </a:pPr>
            <a:r>
              <a:rPr lang="en" sz="3800"/>
              <a:t>Performance on Different groups</a:t>
            </a:r>
            <a:endParaRPr sz="3800"/>
          </a:p>
          <a:p>
            <a:pPr indent="0" lvl="0" marL="914400" rtl="0" algn="l">
              <a:spcBef>
                <a:spcPts val="0"/>
              </a:spcBef>
              <a:spcAft>
                <a:spcPts val="0"/>
              </a:spcAft>
              <a:buNone/>
            </a:pPr>
            <a:r>
              <a:rPr lang="en" sz="3800"/>
              <a:t>            </a:t>
            </a:r>
            <a:r>
              <a:rPr lang="en" sz="3800"/>
              <a:t>O: 0.75 ;   1: 0.85</a:t>
            </a:r>
            <a:endParaRPr sz="3800"/>
          </a:p>
          <a:p>
            <a:pPr indent="-469900" lvl="1" marL="914400" rtl="0" algn="l">
              <a:spcBef>
                <a:spcPts val="0"/>
              </a:spcBef>
              <a:spcAft>
                <a:spcPts val="0"/>
              </a:spcAft>
              <a:buSzPts val="3800"/>
              <a:buChar char="-"/>
            </a:pPr>
            <a:r>
              <a:rPr lang="en" sz="3800"/>
              <a:t>Oversample 0 using Resample</a:t>
            </a:r>
            <a:endParaRPr sz="3800"/>
          </a:p>
          <a:p>
            <a:pPr indent="0" lvl="0" marL="914400" rtl="0" algn="l">
              <a:spcBef>
                <a:spcPts val="0"/>
              </a:spcBef>
              <a:spcAft>
                <a:spcPts val="0"/>
              </a:spcAft>
              <a:buNone/>
            </a:pPr>
            <a:r>
              <a:rPr lang="en" sz="3800"/>
              <a:t>            0: 0.76 ;   1: 0.83 </a:t>
            </a:r>
            <a:endParaRPr sz="3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Regression</a:t>
            </a:r>
            <a:endParaRPr/>
          </a:p>
        </p:txBody>
      </p:sp>
      <p:pic>
        <p:nvPicPr>
          <p:cNvPr id="206" name="Google Shape;206;p33"/>
          <p:cNvPicPr preferRelativeResize="0"/>
          <p:nvPr/>
        </p:nvPicPr>
        <p:blipFill>
          <a:blip r:embed="rId3">
            <a:alphaModFix/>
          </a:blip>
          <a:stretch>
            <a:fillRect/>
          </a:stretch>
        </p:blipFill>
        <p:spPr>
          <a:xfrm>
            <a:off x="4572000" y="584375"/>
            <a:ext cx="4528500" cy="3844766"/>
          </a:xfrm>
          <a:prstGeom prst="rect">
            <a:avLst/>
          </a:prstGeom>
          <a:noFill/>
          <a:ln>
            <a:noFill/>
          </a:ln>
        </p:spPr>
      </p:pic>
      <p:sp>
        <p:nvSpPr>
          <p:cNvPr id="207" name="Google Shape;207;p33"/>
          <p:cNvSpPr/>
          <p:nvPr/>
        </p:nvSpPr>
        <p:spPr>
          <a:xfrm>
            <a:off x="7161550" y="731025"/>
            <a:ext cx="1313100" cy="3580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nvSpPr>
        <p:spPr>
          <a:xfrm>
            <a:off x="1341750" y="2867950"/>
            <a:ext cx="1892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600">
                <a:solidFill>
                  <a:schemeClr val="lt1"/>
                </a:solidFill>
                <a:latin typeface="Oswald"/>
                <a:ea typeface="Oswald"/>
                <a:cs typeface="Oswald"/>
                <a:sym typeface="Oswald"/>
              </a:rPr>
              <a:t>❎</a:t>
            </a:r>
            <a:endParaRPr sz="4600">
              <a:solidFill>
                <a:schemeClr val="lt1"/>
              </a:solidFill>
              <a:latin typeface="Oswald"/>
              <a:ea typeface="Oswald"/>
              <a:cs typeface="Oswald"/>
              <a:sym typeface="Oswald"/>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09" name="Google Shape;209;p33"/>
          <p:cNvSpPr txBox="1"/>
          <p:nvPr/>
        </p:nvSpPr>
        <p:spPr>
          <a:xfrm>
            <a:off x="611850" y="3629950"/>
            <a:ext cx="3352500" cy="6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50">
                <a:solidFill>
                  <a:schemeClr val="lt1"/>
                </a:solidFill>
              </a:rPr>
              <a:t>MSE of status_avg: 0.6151364884421742</a:t>
            </a:r>
            <a:endParaRPr sz="1700">
              <a:solidFill>
                <a:schemeClr val="lt1"/>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a:p>
            <a:pPr indent="0" lvl="0" marL="0" rtl="0" algn="ctr">
              <a:spcBef>
                <a:spcPts val="0"/>
              </a:spcBef>
              <a:spcAft>
                <a:spcPts val="0"/>
              </a:spcAft>
              <a:buNone/>
            </a:pPr>
            <a:r>
              <a:rPr lang="en" sz="2400"/>
              <a:t>http://127.0.0.1:5000/predict?_x=-3000</a:t>
            </a:r>
            <a:endParaRPr sz="2400"/>
          </a:p>
        </p:txBody>
      </p:sp>
      <p:pic>
        <p:nvPicPr>
          <p:cNvPr id="215" name="Google Shape;215;p34"/>
          <p:cNvPicPr preferRelativeResize="0"/>
          <p:nvPr/>
        </p:nvPicPr>
        <p:blipFill>
          <a:blip r:embed="rId3">
            <a:alphaModFix/>
          </a:blip>
          <a:stretch>
            <a:fillRect/>
          </a:stretch>
        </p:blipFill>
        <p:spPr>
          <a:xfrm>
            <a:off x="7126725" y="1734753"/>
            <a:ext cx="1644524" cy="1674000"/>
          </a:xfrm>
          <a:prstGeom prst="rect">
            <a:avLst/>
          </a:prstGeom>
          <a:noFill/>
          <a:ln>
            <a:noFill/>
          </a:ln>
        </p:spPr>
      </p:pic>
      <p:pic>
        <p:nvPicPr>
          <p:cNvPr id="216" name="Google Shape;216;p34"/>
          <p:cNvPicPr preferRelativeResize="0"/>
          <p:nvPr/>
        </p:nvPicPr>
        <p:blipFill>
          <a:blip r:embed="rId3">
            <a:alphaModFix/>
          </a:blip>
          <a:stretch>
            <a:fillRect/>
          </a:stretch>
        </p:blipFill>
        <p:spPr>
          <a:xfrm>
            <a:off x="430800" y="1734753"/>
            <a:ext cx="1644524" cy="167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69975" y="1677150"/>
            <a:ext cx="4045200" cy="178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Further Exploration if more time</a:t>
            </a:r>
            <a:endParaRPr/>
          </a:p>
        </p:txBody>
      </p:sp>
      <p:sp>
        <p:nvSpPr>
          <p:cNvPr id="222" name="Google Shape;222;p35"/>
          <p:cNvSpPr txBox="1"/>
          <p:nvPr>
            <p:ph idx="2" type="body"/>
          </p:nvPr>
        </p:nvSpPr>
        <p:spPr>
          <a:xfrm>
            <a:off x="4702300" y="724200"/>
            <a:ext cx="4441800" cy="3695100"/>
          </a:xfrm>
          <a:prstGeom prst="rect">
            <a:avLst/>
          </a:prstGeom>
        </p:spPr>
        <p:txBody>
          <a:bodyPr anchorCtr="0" anchor="ctr" bIns="91425" lIns="91425" spcFirstLastPara="1" rIns="91425" wrap="square" tIns="91425">
            <a:normAutofit/>
          </a:bodyPr>
          <a:lstStyle/>
          <a:p>
            <a:pPr indent="-361950" lvl="0" marL="457200" rtl="0" algn="l">
              <a:spcBef>
                <a:spcPts val="0"/>
              </a:spcBef>
              <a:spcAft>
                <a:spcPts val="0"/>
              </a:spcAft>
              <a:buSzPts val="2100"/>
              <a:buAutoNum type="arabicPeriod"/>
            </a:pPr>
            <a:r>
              <a:rPr lang="en" sz="2100"/>
              <a:t>Time series problem</a:t>
            </a:r>
            <a:endParaRPr sz="2100"/>
          </a:p>
          <a:p>
            <a:pPr indent="-336550" lvl="1" marL="914400" rtl="0" algn="l">
              <a:spcBef>
                <a:spcPts val="0"/>
              </a:spcBef>
              <a:spcAft>
                <a:spcPts val="0"/>
              </a:spcAft>
              <a:buSzPts val="1700"/>
              <a:buAutoNum type="alphaLcPeriod"/>
            </a:pPr>
            <a:r>
              <a:rPr lang="en" sz="1700"/>
              <a:t>Now: average of monthly status</a:t>
            </a:r>
            <a:endParaRPr sz="1700"/>
          </a:p>
          <a:p>
            <a:pPr indent="-336550" lvl="1" marL="914400" rtl="0" algn="l">
              <a:spcBef>
                <a:spcPts val="0"/>
              </a:spcBef>
              <a:spcAft>
                <a:spcPts val="0"/>
              </a:spcAft>
              <a:buSzPts val="1700"/>
              <a:buAutoNum type="alphaLcPeriod"/>
            </a:pPr>
            <a:r>
              <a:rPr lang="en" sz="1700"/>
              <a:t>Future: </a:t>
            </a:r>
            <a:r>
              <a:rPr lang="en" sz="1700"/>
              <a:t>Weighted average of </a:t>
            </a:r>
            <a:r>
              <a:rPr lang="en" sz="1700"/>
              <a:t>monthly status</a:t>
            </a:r>
            <a:endParaRPr sz="1700"/>
          </a:p>
          <a:p>
            <a:pPr indent="-361950" lvl="0" marL="457200" rtl="0" algn="l">
              <a:spcBef>
                <a:spcPts val="0"/>
              </a:spcBef>
              <a:spcAft>
                <a:spcPts val="0"/>
              </a:spcAft>
              <a:buSzPts val="2100"/>
              <a:buAutoNum type="arabicPeriod"/>
            </a:pPr>
            <a:r>
              <a:rPr lang="en" sz="2100"/>
              <a:t>Standard deviation</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900">
                <a:latin typeface="Pacifico"/>
                <a:ea typeface="Pacifico"/>
                <a:cs typeface="Pacifico"/>
                <a:sym typeface="Pacifico"/>
              </a:rPr>
              <a:t>Thank you!</a:t>
            </a:r>
            <a:endParaRPr sz="5900">
              <a:latin typeface="Pacifico"/>
              <a:ea typeface="Pacifico"/>
              <a:cs typeface="Pacifico"/>
              <a:sym typeface="Pacifico"/>
            </a:endParaRPr>
          </a:p>
        </p:txBody>
      </p:sp>
      <p:pic>
        <p:nvPicPr>
          <p:cNvPr id="228" name="Google Shape;228;p36"/>
          <p:cNvPicPr preferRelativeResize="0"/>
          <p:nvPr/>
        </p:nvPicPr>
        <p:blipFill rotWithShape="1">
          <a:blip r:embed="rId3">
            <a:alphaModFix/>
          </a:blip>
          <a:srcRect b="18393" l="14999" r="14278" t="0"/>
          <a:stretch/>
        </p:blipFill>
        <p:spPr>
          <a:xfrm>
            <a:off x="879450" y="0"/>
            <a:ext cx="1752396" cy="1516500"/>
          </a:xfrm>
          <a:prstGeom prst="rect">
            <a:avLst/>
          </a:prstGeom>
          <a:noFill/>
          <a:ln>
            <a:noFill/>
          </a:ln>
        </p:spPr>
      </p:pic>
      <p:pic>
        <p:nvPicPr>
          <p:cNvPr id="229" name="Google Shape;229;p36"/>
          <p:cNvPicPr preferRelativeResize="0"/>
          <p:nvPr/>
        </p:nvPicPr>
        <p:blipFill>
          <a:blip r:embed="rId4">
            <a:alphaModFix/>
          </a:blip>
          <a:stretch>
            <a:fillRect/>
          </a:stretch>
        </p:blipFill>
        <p:spPr>
          <a:xfrm>
            <a:off x="7028750" y="3794375"/>
            <a:ext cx="1259475" cy="1265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478625" y="528900"/>
            <a:ext cx="58110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Close to real life</a:t>
            </a:r>
            <a:endParaRPr sz="3800"/>
          </a:p>
          <a:p>
            <a:pPr indent="-438150" lvl="1" marL="914400" rtl="0" algn="l">
              <a:spcBef>
                <a:spcPts val="0"/>
              </a:spcBef>
              <a:spcAft>
                <a:spcPts val="0"/>
              </a:spcAft>
              <a:buSzPts val="3300"/>
              <a:buChar char="-"/>
            </a:pPr>
            <a:r>
              <a:rPr lang="en" sz="3300"/>
              <a:t>How banks evaluate applicants’ profile</a:t>
            </a:r>
            <a:endParaRPr sz="3300"/>
          </a:p>
          <a:p>
            <a:pPr indent="0" lvl="0" marL="457200" rtl="0" algn="l">
              <a:spcBef>
                <a:spcPts val="0"/>
              </a:spcBef>
              <a:spcAft>
                <a:spcPts val="0"/>
              </a:spcAft>
              <a:buNone/>
            </a:pPr>
            <a:r>
              <a:t/>
            </a:r>
            <a:endParaRPr sz="4100"/>
          </a:p>
        </p:txBody>
      </p:sp>
      <p:pic>
        <p:nvPicPr>
          <p:cNvPr id="74" name="Google Shape;74;p15"/>
          <p:cNvPicPr preferRelativeResize="0"/>
          <p:nvPr/>
        </p:nvPicPr>
        <p:blipFill>
          <a:blip r:embed="rId3">
            <a:alphaModFix/>
          </a:blip>
          <a:stretch>
            <a:fillRect/>
          </a:stretch>
        </p:blipFill>
        <p:spPr>
          <a:xfrm>
            <a:off x="5693500" y="1535200"/>
            <a:ext cx="1264150" cy="126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it important for business?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490250" y="528900"/>
            <a:ext cx="81249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Avoid potential risk</a:t>
            </a:r>
            <a:endParaRPr sz="3800"/>
          </a:p>
          <a:p>
            <a:pPr indent="-469900" lvl="1" marL="914400" rtl="0" algn="l">
              <a:spcBef>
                <a:spcPts val="0"/>
              </a:spcBef>
              <a:spcAft>
                <a:spcPts val="0"/>
              </a:spcAft>
              <a:buSzPts val="3800"/>
              <a:buChar char="-"/>
            </a:pPr>
            <a:r>
              <a:rPr lang="en" sz="3800"/>
              <a:t>Minimize loss</a:t>
            </a:r>
            <a:endParaRPr sz="3800"/>
          </a:p>
          <a:p>
            <a:pPr indent="-469900" lvl="2" marL="1371600" rtl="0" algn="l">
              <a:spcBef>
                <a:spcPts val="0"/>
              </a:spcBef>
              <a:spcAft>
                <a:spcPts val="0"/>
              </a:spcAft>
              <a:buSzPts val="3800"/>
              <a:buChar char="-"/>
            </a:pPr>
            <a:r>
              <a:rPr lang="en" sz="3800"/>
              <a:t>Expedite</a:t>
            </a:r>
            <a:r>
              <a:rPr lang="en" sz="3800"/>
              <a:t> </a:t>
            </a:r>
            <a:r>
              <a:rPr lang="en" sz="3800"/>
              <a:t>receivables collections</a:t>
            </a:r>
            <a:endParaRPr sz="3800"/>
          </a:p>
          <a:p>
            <a:pPr indent="-469900" lvl="2" marL="1371600" rtl="0" algn="l">
              <a:spcBef>
                <a:spcPts val="0"/>
              </a:spcBef>
              <a:spcAft>
                <a:spcPts val="0"/>
              </a:spcAft>
              <a:buSzPts val="3800"/>
              <a:buChar char="-"/>
            </a:pPr>
            <a:r>
              <a:rPr lang="en" sz="3800"/>
              <a:t>Reduce bad debts</a:t>
            </a:r>
            <a:endParaRPr sz="3800"/>
          </a:p>
          <a:p>
            <a:pPr indent="-469900" lvl="1" marL="914400" rtl="0" algn="l">
              <a:spcBef>
                <a:spcPts val="0"/>
              </a:spcBef>
              <a:spcAft>
                <a:spcPts val="0"/>
              </a:spcAft>
              <a:buSzPts val="3800"/>
              <a:buChar char="-"/>
            </a:pPr>
            <a:r>
              <a:rPr lang="en" sz="3800"/>
              <a:t>Increase liquidity </a:t>
            </a:r>
            <a:endParaRPr sz="3800"/>
          </a:p>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6233625" y="2571750"/>
            <a:ext cx="1969650" cy="196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it a hard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469900" lvl="0" marL="457200" rtl="0" algn="l">
              <a:spcBef>
                <a:spcPts val="0"/>
              </a:spcBef>
              <a:spcAft>
                <a:spcPts val="0"/>
              </a:spcAft>
              <a:buSzPts val="3800"/>
              <a:buChar char="-"/>
            </a:pPr>
            <a:r>
              <a:rPr lang="en" sz="3800"/>
              <a:t>Fluctuated financial markets</a:t>
            </a:r>
            <a:endParaRPr sz="3800"/>
          </a:p>
          <a:p>
            <a:pPr indent="-469900" lvl="0" marL="457200" rtl="0" algn="l">
              <a:spcBef>
                <a:spcPts val="0"/>
              </a:spcBef>
              <a:spcAft>
                <a:spcPts val="0"/>
              </a:spcAft>
              <a:buSzPts val="3800"/>
              <a:buChar char="-"/>
            </a:pPr>
            <a:r>
              <a:rPr lang="en" sz="3800"/>
              <a:t>Flexible credit policy </a:t>
            </a:r>
            <a:endParaRPr sz="3800"/>
          </a:p>
          <a:p>
            <a:pPr indent="-469900" lvl="1" marL="914400" rtl="0" algn="l">
              <a:spcBef>
                <a:spcPts val="0"/>
              </a:spcBef>
              <a:spcAft>
                <a:spcPts val="0"/>
              </a:spcAft>
              <a:buSzPts val="3800"/>
              <a:buChar char="-"/>
            </a:pPr>
            <a:r>
              <a:rPr lang="en" sz="3800"/>
              <a:t>Covid</a:t>
            </a:r>
            <a:endParaRPr sz="3800"/>
          </a:p>
        </p:txBody>
      </p:sp>
      <p:pic>
        <p:nvPicPr>
          <p:cNvPr id="96" name="Google Shape;96;p19"/>
          <p:cNvPicPr preferRelativeResize="0"/>
          <p:nvPr/>
        </p:nvPicPr>
        <p:blipFill>
          <a:blip r:embed="rId3">
            <a:alphaModFix/>
          </a:blip>
          <a:stretch>
            <a:fillRect/>
          </a:stretch>
        </p:blipFill>
        <p:spPr>
          <a:xfrm>
            <a:off x="6594825" y="152400"/>
            <a:ext cx="2118125" cy="211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story begins…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Dataset </a:t>
            </a:r>
            <a:r>
              <a:rPr lang="en" sz="4300"/>
              <a:t>①</a:t>
            </a:r>
            <a:r>
              <a:rPr lang="en" sz="4300"/>
              <a:t>：</a:t>
            </a:r>
            <a:endParaRPr sz="4300"/>
          </a:p>
          <a:p>
            <a:pPr indent="0" lvl="0" marL="0" rtl="0" algn="ctr">
              <a:spcBef>
                <a:spcPts val="0"/>
              </a:spcBef>
              <a:spcAft>
                <a:spcPts val="0"/>
              </a:spcAft>
              <a:buNone/>
            </a:pPr>
            <a:r>
              <a:rPr lang="en" sz="4300"/>
              <a:t>Features</a:t>
            </a:r>
            <a:endParaRPr sz="4300"/>
          </a:p>
        </p:txBody>
      </p:sp>
      <p:sp>
        <p:nvSpPr>
          <p:cNvPr id="107" name="Google Shape;107;p21"/>
          <p:cNvSpPr txBox="1"/>
          <p:nvPr>
            <p:ph idx="1" type="subTitle"/>
          </p:nvPr>
        </p:nvSpPr>
        <p:spPr>
          <a:xfrm>
            <a:off x="265500" y="4372701"/>
            <a:ext cx="4045200" cy="61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t>https://www.kaggle.com/datasets/rikdifos/credit-card-approval-prediction</a:t>
            </a:r>
            <a:endParaRPr sz="1200"/>
          </a:p>
        </p:txBody>
      </p:sp>
      <p:pic>
        <p:nvPicPr>
          <p:cNvPr id="108" name="Google Shape;108;p21"/>
          <p:cNvPicPr preferRelativeResize="0"/>
          <p:nvPr/>
        </p:nvPicPr>
        <p:blipFill>
          <a:blip r:embed="rId3">
            <a:alphaModFix/>
          </a:blip>
          <a:stretch>
            <a:fillRect/>
          </a:stretch>
        </p:blipFill>
        <p:spPr>
          <a:xfrm>
            <a:off x="4590400" y="975413"/>
            <a:ext cx="4528500" cy="31926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